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33F9FF2-E3EF-4108-ACD9-A0166EBA95AF}">
  <a:tblStyle styleId="{933F9FF2-E3EF-4108-ACD9-A0166EBA95A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03" d="100"/>
          <a:sy n="203" d="100"/>
        </p:scale>
        <p:origin x="594"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185749179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2185749179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209dfd968c3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209dfd968c3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2db6419c03_0_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4" name="Google Shape;144;g22db6419c03_0_2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2db6419c03_0_3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22db6419c03_0_3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1857491799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1857491799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2d6d400a5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22d6d400a5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2d38f481f0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22d38f481f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2db6419c03_0_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 name="Google Shape;177;g22db6419c03_0_2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09dfd968c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09dfd968c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09dfd968c3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209dfd968c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2db6419c0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g22db6419c0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22db6419c03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g22db6419c03_0_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22db6419c03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g22db6419c03_0_1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2db6419c03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0" name="Google Shape;100;g22db6419c03_0_1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09dfd968c3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209dfd968c3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1857491799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21857491799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Pima Community College</a:t>
            </a:r>
            <a:endParaRPr/>
          </a:p>
          <a:p>
            <a:pPr marL="0" lvl="0" indent="0" algn="ctr" rtl="0">
              <a:spcBef>
                <a:spcPts val="0"/>
              </a:spcBef>
              <a:spcAft>
                <a:spcPts val="0"/>
              </a:spcAft>
              <a:buNone/>
            </a:pPr>
            <a:r>
              <a:rPr lang="en"/>
              <a:t>ASCEND </a:t>
            </a: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State Symposium April 22, 2023</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2"/>
          <p:cNvSpPr txBox="1">
            <a:spLocks noGrp="1"/>
          </p:cNvSpPr>
          <p:nvPr>
            <p:ph type="title"/>
          </p:nvPr>
        </p:nvSpPr>
        <p:spPr>
          <a:xfrm>
            <a:off x="610525" y="821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Snapshot of exterior video footage</a:t>
            </a:r>
            <a:endParaRPr/>
          </a:p>
        </p:txBody>
      </p:sp>
      <p:pic>
        <p:nvPicPr>
          <p:cNvPr id="132" name="Google Shape;132;p22"/>
          <p:cNvPicPr preferRelativeResize="0"/>
          <p:nvPr/>
        </p:nvPicPr>
        <p:blipFill>
          <a:blip r:embed="rId3">
            <a:alphaModFix/>
          </a:blip>
          <a:stretch>
            <a:fillRect/>
          </a:stretch>
        </p:blipFill>
        <p:spPr>
          <a:xfrm>
            <a:off x="610525" y="654850"/>
            <a:ext cx="6914250" cy="44886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111111"/>
              <a:buFont typeface="Arial"/>
              <a:buNone/>
            </a:pPr>
            <a:r>
              <a:rPr lang="en"/>
              <a:t>Artemia Franciscana</a:t>
            </a:r>
            <a:endParaRPr/>
          </a:p>
        </p:txBody>
      </p:sp>
      <p:sp>
        <p:nvSpPr>
          <p:cNvPr id="138" name="Google Shape;138;p23"/>
          <p:cNvSpPr txBox="1">
            <a:spLocks noGrp="1"/>
          </p:cNvSpPr>
          <p:nvPr>
            <p:ph type="body" idx="1"/>
          </p:nvPr>
        </p:nvSpPr>
        <p:spPr>
          <a:xfrm>
            <a:off x="311700" y="919175"/>
            <a:ext cx="8520600" cy="1879500"/>
          </a:xfrm>
          <a:prstGeom prst="rect">
            <a:avLst/>
          </a:prstGeom>
        </p:spPr>
        <p:txBody>
          <a:bodyPr spcFirstLastPara="1" wrap="square" lIns="91425" tIns="91425" rIns="91425" bIns="91425" anchor="t" anchorCtr="0">
            <a:normAutofit fontScale="70000" lnSpcReduction="10000"/>
          </a:bodyPr>
          <a:lstStyle/>
          <a:p>
            <a:pPr marL="0" lvl="0" indent="0" algn="l" rtl="0">
              <a:lnSpc>
                <a:spcPct val="100000"/>
              </a:lnSpc>
              <a:spcBef>
                <a:spcPts val="0"/>
              </a:spcBef>
              <a:spcAft>
                <a:spcPts val="0"/>
              </a:spcAft>
              <a:buClr>
                <a:schemeClr val="dk1"/>
              </a:buClr>
              <a:buSzPct val="58581"/>
              <a:buFont typeface="Arial"/>
              <a:buNone/>
            </a:pPr>
            <a:r>
              <a:rPr lang="en" sz="2560">
                <a:solidFill>
                  <a:schemeClr val="dk1"/>
                </a:solidFill>
              </a:rPr>
              <a:t>Small crustaceans of the order Anostraca (class Branchiopoda; Family Artemiidae Grochowski; Genus: Artemia Leach) with a maximum length of about  0.4 inch (1 cm), they are the largest animals that live in the Great Salt Lake.  They are an important part of the ecosystem even though their size is very small.  This study will investigate both Adults and Infants respiration rates by looking at the dissolved oxygen content and pH of their environment and comparing this to control groups.</a:t>
            </a:r>
            <a:endParaRPr sz="2560">
              <a:solidFill>
                <a:schemeClr val="dk1"/>
              </a:solidFill>
            </a:endParaRPr>
          </a:p>
          <a:p>
            <a:pPr marL="0" lvl="0" indent="0" algn="l" rtl="0">
              <a:spcBef>
                <a:spcPts val="0"/>
              </a:spcBef>
              <a:spcAft>
                <a:spcPts val="1200"/>
              </a:spcAft>
              <a:buNone/>
            </a:pPr>
            <a:endParaRPr/>
          </a:p>
        </p:txBody>
      </p:sp>
      <p:pic>
        <p:nvPicPr>
          <p:cNvPr id="139" name="Google Shape;139;p23"/>
          <p:cNvPicPr preferRelativeResize="0"/>
          <p:nvPr/>
        </p:nvPicPr>
        <p:blipFill>
          <a:blip r:embed="rId3">
            <a:alphaModFix/>
          </a:blip>
          <a:stretch>
            <a:fillRect/>
          </a:stretch>
        </p:blipFill>
        <p:spPr>
          <a:xfrm>
            <a:off x="704500" y="2651551"/>
            <a:ext cx="2838576" cy="1811810"/>
          </a:xfrm>
          <a:prstGeom prst="rect">
            <a:avLst/>
          </a:prstGeom>
          <a:noFill/>
          <a:ln>
            <a:noFill/>
          </a:ln>
        </p:spPr>
      </p:pic>
      <p:pic>
        <p:nvPicPr>
          <p:cNvPr id="140" name="Google Shape;140;p23"/>
          <p:cNvPicPr preferRelativeResize="0"/>
          <p:nvPr/>
        </p:nvPicPr>
        <p:blipFill rotWithShape="1">
          <a:blip r:embed="rId4">
            <a:alphaModFix/>
          </a:blip>
          <a:srcRect/>
          <a:stretch/>
        </p:blipFill>
        <p:spPr>
          <a:xfrm>
            <a:off x="3896677" y="2650155"/>
            <a:ext cx="2324800" cy="1814585"/>
          </a:xfrm>
          <a:prstGeom prst="rect">
            <a:avLst/>
          </a:prstGeom>
          <a:noFill/>
          <a:ln>
            <a:noFill/>
          </a:ln>
        </p:spPr>
      </p:pic>
      <p:pic>
        <p:nvPicPr>
          <p:cNvPr id="141" name="Google Shape;141;p23"/>
          <p:cNvPicPr preferRelativeResize="0"/>
          <p:nvPr/>
        </p:nvPicPr>
        <p:blipFill rotWithShape="1">
          <a:blip r:embed="rId5">
            <a:alphaModFix/>
          </a:blip>
          <a:srcRect t="19575"/>
          <a:stretch/>
        </p:blipFill>
        <p:spPr>
          <a:xfrm>
            <a:off x="6783475" y="3818650"/>
            <a:ext cx="1957150" cy="11242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Initial Prep - Crustaceans</a:t>
            </a:r>
            <a:endParaRPr/>
          </a:p>
        </p:txBody>
      </p:sp>
      <p:sp>
        <p:nvSpPr>
          <p:cNvPr id="147" name="Google Shape;147;p24"/>
          <p:cNvSpPr txBox="1">
            <a:spLocks noGrp="1"/>
          </p:cNvSpPr>
          <p:nvPr>
            <p:ph type="body" idx="1"/>
          </p:nvPr>
        </p:nvSpPr>
        <p:spPr>
          <a:xfrm>
            <a:off x="311700" y="101772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a:t>Testing Results:  Each camera battery has an operating time of 3 hours.</a:t>
            </a:r>
            <a:endParaRPr/>
          </a:p>
          <a:p>
            <a:pPr marL="0" lvl="0" indent="0" algn="l" rtl="0">
              <a:lnSpc>
                <a:spcPct val="115000"/>
              </a:lnSpc>
              <a:spcBef>
                <a:spcPts val="0"/>
              </a:spcBef>
              <a:spcAft>
                <a:spcPts val="0"/>
              </a:spcAft>
              <a:buSzPts val="1800"/>
              <a:buNone/>
            </a:pPr>
            <a:endParaRPr/>
          </a:p>
          <a:p>
            <a:pPr marL="0" lvl="0" indent="0" algn="l" rtl="0">
              <a:lnSpc>
                <a:spcPct val="115000"/>
              </a:lnSpc>
              <a:spcBef>
                <a:spcPts val="0"/>
              </a:spcBef>
              <a:spcAft>
                <a:spcPts val="0"/>
              </a:spcAft>
              <a:buSzPts val="1800"/>
              <a:buNone/>
            </a:pPr>
            <a:r>
              <a:rPr lang="en"/>
              <a:t>The crustaceans were bought as a kit and prepared 5 days before launch so that they would be mature enough to be moved and big enough to observe but are still considered Infants.</a:t>
            </a:r>
            <a:endParaRPr/>
          </a:p>
          <a:p>
            <a:pPr marL="0" lvl="0" indent="0" algn="l" rtl="0">
              <a:lnSpc>
                <a:spcPct val="115000"/>
              </a:lnSpc>
              <a:spcBef>
                <a:spcPts val="0"/>
              </a:spcBef>
              <a:spcAft>
                <a:spcPts val="0"/>
              </a:spcAft>
              <a:buSzPts val="1800"/>
              <a:buNone/>
            </a:pPr>
            <a:endParaRPr/>
          </a:p>
          <a:p>
            <a:pPr marL="0" lvl="0" indent="0" algn="l" rtl="0">
              <a:lnSpc>
                <a:spcPct val="115000"/>
              </a:lnSpc>
              <a:spcBef>
                <a:spcPts val="0"/>
              </a:spcBef>
              <a:spcAft>
                <a:spcPts val="0"/>
              </a:spcAft>
              <a:buSzPts val="1800"/>
              <a:buNone/>
            </a:pPr>
            <a:r>
              <a:rPr lang="en"/>
              <a:t>Adult crustaceans (&gt;10 days old and with two or three eyes) will be used as the Adult specimens.</a:t>
            </a:r>
            <a:endParaRPr/>
          </a:p>
        </p:txBody>
      </p:sp>
      <p:pic>
        <p:nvPicPr>
          <p:cNvPr id="148" name="Google Shape;148;p24"/>
          <p:cNvPicPr preferRelativeResize="0"/>
          <p:nvPr/>
        </p:nvPicPr>
        <p:blipFill rotWithShape="1">
          <a:blip r:embed="rId3">
            <a:alphaModFix/>
          </a:blip>
          <a:srcRect t="19575"/>
          <a:stretch/>
        </p:blipFill>
        <p:spPr>
          <a:xfrm>
            <a:off x="6875150" y="3818650"/>
            <a:ext cx="1957150" cy="11242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Data</a:t>
            </a:r>
            <a:endParaRPr/>
          </a:p>
        </p:txBody>
      </p:sp>
      <p:sp>
        <p:nvSpPr>
          <p:cNvPr id="154" name="Google Shape;154;p25"/>
          <p:cNvSpPr txBox="1"/>
          <p:nvPr/>
        </p:nvSpPr>
        <p:spPr>
          <a:xfrm>
            <a:off x="522700" y="1118388"/>
            <a:ext cx="4896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graphicFrame>
        <p:nvGraphicFramePr>
          <p:cNvPr id="155" name="Google Shape;155;p25"/>
          <p:cNvGraphicFramePr/>
          <p:nvPr/>
        </p:nvGraphicFramePr>
        <p:xfrm>
          <a:off x="522700" y="1518600"/>
          <a:ext cx="3000000" cy="3000000"/>
        </p:xfrm>
        <a:graphic>
          <a:graphicData uri="http://schemas.openxmlformats.org/drawingml/2006/table">
            <a:tbl>
              <a:tblPr>
                <a:noFill/>
                <a:tableStyleId>{933F9FF2-E3EF-4108-ACD9-A0166EBA95AF}</a:tableStyleId>
              </a:tblPr>
              <a:tblGrid>
                <a:gridCol w="1136900">
                  <a:extLst>
                    <a:ext uri="{9D8B030D-6E8A-4147-A177-3AD203B41FA5}">
                      <a16:colId xmlns:a16="http://schemas.microsoft.com/office/drawing/2014/main" val="20000"/>
                    </a:ext>
                  </a:extLst>
                </a:gridCol>
                <a:gridCol w="1136900">
                  <a:extLst>
                    <a:ext uri="{9D8B030D-6E8A-4147-A177-3AD203B41FA5}">
                      <a16:colId xmlns:a16="http://schemas.microsoft.com/office/drawing/2014/main" val="20001"/>
                    </a:ext>
                  </a:extLst>
                </a:gridCol>
                <a:gridCol w="1136900">
                  <a:extLst>
                    <a:ext uri="{9D8B030D-6E8A-4147-A177-3AD203B41FA5}">
                      <a16:colId xmlns:a16="http://schemas.microsoft.com/office/drawing/2014/main" val="20002"/>
                    </a:ext>
                  </a:extLst>
                </a:gridCol>
                <a:gridCol w="1136900">
                  <a:extLst>
                    <a:ext uri="{9D8B030D-6E8A-4147-A177-3AD203B41FA5}">
                      <a16:colId xmlns:a16="http://schemas.microsoft.com/office/drawing/2014/main" val="20003"/>
                    </a:ext>
                  </a:extLst>
                </a:gridCol>
                <a:gridCol w="1136900">
                  <a:extLst>
                    <a:ext uri="{9D8B030D-6E8A-4147-A177-3AD203B41FA5}">
                      <a16:colId xmlns:a16="http://schemas.microsoft.com/office/drawing/2014/main" val="20004"/>
                    </a:ext>
                  </a:extLst>
                </a:gridCol>
                <a:gridCol w="1136900">
                  <a:extLst>
                    <a:ext uri="{9D8B030D-6E8A-4147-A177-3AD203B41FA5}">
                      <a16:colId xmlns:a16="http://schemas.microsoft.com/office/drawing/2014/main" val="20005"/>
                    </a:ext>
                  </a:extLst>
                </a:gridCol>
                <a:gridCol w="1136900">
                  <a:extLst>
                    <a:ext uri="{9D8B030D-6E8A-4147-A177-3AD203B41FA5}">
                      <a16:colId xmlns:a16="http://schemas.microsoft.com/office/drawing/2014/main" val="20006"/>
                    </a:ext>
                  </a:extLst>
                </a:gridCol>
              </a:tblGrid>
              <a:tr h="609575">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en"/>
                        <a:t>DO </a:t>
                      </a:r>
                      <a:r>
                        <a:rPr lang="en">
                          <a:solidFill>
                            <a:schemeClr val="dk1"/>
                          </a:solidFill>
                        </a:rPr>
                        <a:t>(%) </a:t>
                      </a:r>
                      <a:r>
                        <a:rPr lang="en"/>
                        <a:t>Before Flight </a:t>
                      </a:r>
                      <a:endParaRPr/>
                    </a:p>
                  </a:txBody>
                  <a:tcPr marL="91425" marR="91425" marT="91425" marB="91425"/>
                </a:tc>
                <a:tc>
                  <a:txBody>
                    <a:bodyPr/>
                    <a:lstStyle/>
                    <a:p>
                      <a:pPr marL="0" lvl="0" indent="0" algn="l" rtl="0">
                        <a:spcBef>
                          <a:spcPts val="0"/>
                        </a:spcBef>
                        <a:spcAft>
                          <a:spcPts val="0"/>
                        </a:spcAft>
                        <a:buNone/>
                      </a:pPr>
                      <a:r>
                        <a:rPr lang="en"/>
                        <a:t>DO </a:t>
                      </a:r>
                      <a:r>
                        <a:rPr lang="en">
                          <a:solidFill>
                            <a:schemeClr val="dk1"/>
                          </a:solidFill>
                        </a:rPr>
                        <a:t>(%)</a:t>
                      </a:r>
                      <a:r>
                        <a:rPr lang="en"/>
                        <a:t> After Flight </a:t>
                      </a:r>
                      <a:endParaRPr/>
                    </a:p>
                  </a:txBody>
                  <a:tcPr marL="91425" marR="91425" marT="91425" marB="91425"/>
                </a:tc>
                <a:tc>
                  <a:txBody>
                    <a:bodyPr/>
                    <a:lstStyle/>
                    <a:p>
                      <a:pPr marL="0" lvl="0" indent="0" algn="l" rtl="0">
                        <a:spcBef>
                          <a:spcPts val="0"/>
                        </a:spcBef>
                        <a:spcAft>
                          <a:spcPts val="0"/>
                        </a:spcAft>
                        <a:buNone/>
                      </a:pPr>
                      <a:r>
                        <a:rPr lang="en"/>
                        <a:t>mV Before Flight</a:t>
                      </a:r>
                      <a:endParaRPr/>
                    </a:p>
                  </a:txBody>
                  <a:tcPr marL="91425" marR="91425" marT="91425" marB="91425"/>
                </a:tc>
                <a:tc>
                  <a:txBody>
                    <a:bodyPr/>
                    <a:lstStyle/>
                    <a:p>
                      <a:pPr marL="0" lvl="0" indent="0" algn="l" rtl="0">
                        <a:spcBef>
                          <a:spcPts val="0"/>
                        </a:spcBef>
                        <a:spcAft>
                          <a:spcPts val="0"/>
                        </a:spcAft>
                        <a:buNone/>
                      </a:pPr>
                      <a:r>
                        <a:rPr lang="en"/>
                        <a:t>mV After Flight</a:t>
                      </a:r>
                      <a:endParaRPr/>
                    </a:p>
                  </a:txBody>
                  <a:tcPr marL="91425" marR="91425" marT="91425" marB="91425"/>
                </a:tc>
                <a:tc>
                  <a:txBody>
                    <a:bodyPr/>
                    <a:lstStyle/>
                    <a:p>
                      <a:pPr marL="0" lvl="0" indent="0" algn="l" rtl="0">
                        <a:spcBef>
                          <a:spcPts val="0"/>
                        </a:spcBef>
                        <a:spcAft>
                          <a:spcPts val="0"/>
                        </a:spcAft>
                        <a:buNone/>
                      </a:pPr>
                      <a:r>
                        <a:rPr lang="en"/>
                        <a:t>DO (%)</a:t>
                      </a:r>
                      <a:endParaRPr/>
                    </a:p>
                    <a:p>
                      <a:pPr marL="0" lvl="0" indent="0" algn="l" rtl="0">
                        <a:spcBef>
                          <a:spcPts val="0"/>
                        </a:spcBef>
                        <a:spcAft>
                          <a:spcPts val="0"/>
                        </a:spcAft>
                        <a:buNone/>
                      </a:pPr>
                      <a:r>
                        <a:rPr lang="en"/>
                        <a:t>48 hours post flight </a:t>
                      </a:r>
                      <a:endParaRPr/>
                    </a:p>
                  </a:txBody>
                  <a:tcPr marL="91425" marR="91425" marT="91425" marB="91425"/>
                </a:tc>
                <a:tc>
                  <a:txBody>
                    <a:bodyPr/>
                    <a:lstStyle/>
                    <a:p>
                      <a:pPr marL="0" lvl="0" indent="0" algn="l" rtl="0">
                        <a:spcBef>
                          <a:spcPts val="0"/>
                        </a:spcBef>
                        <a:spcAft>
                          <a:spcPts val="0"/>
                        </a:spcAft>
                        <a:buNone/>
                      </a:pPr>
                      <a:r>
                        <a:rPr lang="en"/>
                        <a:t>mV</a:t>
                      </a:r>
                      <a:endParaRPr/>
                    </a:p>
                    <a:p>
                      <a:pPr marL="0" lvl="0" indent="0" algn="l" rtl="0">
                        <a:spcBef>
                          <a:spcPts val="0"/>
                        </a:spcBef>
                        <a:spcAft>
                          <a:spcPts val="0"/>
                        </a:spcAft>
                        <a:buNone/>
                      </a:pPr>
                      <a:r>
                        <a:rPr lang="en"/>
                        <a:t>48 hours post flight</a:t>
                      </a:r>
                      <a:endParaRPr/>
                    </a:p>
                  </a:txBody>
                  <a:tcPr marL="91425" marR="91425" marT="91425" marB="91425"/>
                </a:tc>
                <a:extLst>
                  <a:ext uri="{0D108BD9-81ED-4DB2-BD59-A6C34878D82A}">
                    <a16:rowId xmlns:a16="http://schemas.microsoft.com/office/drawing/2014/main" val="10000"/>
                  </a:ext>
                </a:extLst>
              </a:tr>
              <a:tr h="396200">
                <a:tc>
                  <a:txBody>
                    <a:bodyPr/>
                    <a:lstStyle/>
                    <a:p>
                      <a:pPr marL="0" lvl="0" indent="0" algn="l" rtl="0">
                        <a:spcBef>
                          <a:spcPts val="0"/>
                        </a:spcBef>
                        <a:spcAft>
                          <a:spcPts val="0"/>
                        </a:spcAft>
                        <a:buNone/>
                      </a:pPr>
                      <a:r>
                        <a:rPr lang="en"/>
                        <a:t>Adults</a:t>
                      </a:r>
                      <a:endParaRPr/>
                    </a:p>
                  </a:txBody>
                  <a:tcPr marL="91425" marR="91425" marT="91425" marB="91425"/>
                </a:tc>
                <a:tc>
                  <a:txBody>
                    <a:bodyPr/>
                    <a:lstStyle/>
                    <a:p>
                      <a:pPr marL="0" lvl="0" indent="0" algn="l" rtl="0">
                        <a:spcBef>
                          <a:spcPts val="0"/>
                        </a:spcBef>
                        <a:spcAft>
                          <a:spcPts val="0"/>
                        </a:spcAft>
                        <a:buNone/>
                      </a:pPr>
                      <a:r>
                        <a:rPr lang="en"/>
                        <a:t>98</a:t>
                      </a:r>
                      <a:endParaRPr/>
                    </a:p>
                  </a:txBody>
                  <a:tcPr marL="91425" marR="91425" marT="91425" marB="91425"/>
                </a:tc>
                <a:tc>
                  <a:txBody>
                    <a:bodyPr/>
                    <a:lstStyle/>
                    <a:p>
                      <a:pPr marL="0" lvl="0" indent="0" algn="l" rtl="0">
                        <a:spcBef>
                          <a:spcPts val="0"/>
                        </a:spcBef>
                        <a:spcAft>
                          <a:spcPts val="0"/>
                        </a:spcAft>
                        <a:buNone/>
                      </a:pPr>
                      <a:r>
                        <a:rPr lang="en"/>
                        <a:t>97</a:t>
                      </a:r>
                      <a:endParaRPr/>
                    </a:p>
                  </a:txBody>
                  <a:tcPr marL="91425" marR="91425" marT="91425" marB="91425"/>
                </a:tc>
                <a:tc>
                  <a:txBody>
                    <a:bodyPr/>
                    <a:lstStyle/>
                    <a:p>
                      <a:pPr marL="0" lvl="0" indent="0" algn="l" rtl="0">
                        <a:spcBef>
                          <a:spcPts val="0"/>
                        </a:spcBef>
                        <a:spcAft>
                          <a:spcPts val="0"/>
                        </a:spcAft>
                        <a:buNone/>
                      </a:pPr>
                      <a:r>
                        <a:rPr lang="en"/>
                        <a:t>567</a:t>
                      </a:r>
                      <a:endParaRPr/>
                    </a:p>
                  </a:txBody>
                  <a:tcPr marL="91425" marR="91425" marT="91425" marB="91425"/>
                </a:tc>
                <a:tc>
                  <a:txBody>
                    <a:bodyPr/>
                    <a:lstStyle/>
                    <a:p>
                      <a:pPr marL="0" lvl="0" indent="0" algn="l" rtl="0">
                        <a:spcBef>
                          <a:spcPts val="0"/>
                        </a:spcBef>
                        <a:spcAft>
                          <a:spcPts val="0"/>
                        </a:spcAft>
                        <a:buNone/>
                      </a:pPr>
                      <a:r>
                        <a:rPr lang="en"/>
                        <a:t>487</a:t>
                      </a:r>
                      <a:endParaRPr/>
                    </a:p>
                  </a:txBody>
                  <a:tcPr marL="91425" marR="91425" marT="91425" marB="91425"/>
                </a:tc>
                <a:tc>
                  <a:txBody>
                    <a:bodyPr/>
                    <a:lstStyle/>
                    <a:p>
                      <a:pPr marL="0" lvl="0" indent="0" algn="l" rtl="0">
                        <a:spcBef>
                          <a:spcPts val="0"/>
                        </a:spcBef>
                        <a:spcAft>
                          <a:spcPts val="0"/>
                        </a:spcAft>
                        <a:buNone/>
                      </a:pPr>
                      <a:r>
                        <a:rPr lang="en"/>
                        <a:t>92</a:t>
                      </a:r>
                      <a:endParaRPr/>
                    </a:p>
                  </a:txBody>
                  <a:tcPr marL="91425" marR="91425" marT="91425" marB="91425"/>
                </a:tc>
                <a:tc>
                  <a:txBody>
                    <a:bodyPr/>
                    <a:lstStyle/>
                    <a:p>
                      <a:pPr marL="0" lvl="0" indent="0" algn="l" rtl="0">
                        <a:spcBef>
                          <a:spcPts val="0"/>
                        </a:spcBef>
                        <a:spcAft>
                          <a:spcPts val="0"/>
                        </a:spcAft>
                        <a:buNone/>
                      </a:pPr>
                      <a:r>
                        <a:rPr lang="en"/>
                        <a:t>384</a:t>
                      </a:r>
                      <a:endParaRPr/>
                    </a:p>
                  </a:txBody>
                  <a:tcPr marL="91425" marR="91425" marT="91425" marB="91425"/>
                </a:tc>
                <a:extLst>
                  <a:ext uri="{0D108BD9-81ED-4DB2-BD59-A6C34878D82A}">
                    <a16:rowId xmlns:a16="http://schemas.microsoft.com/office/drawing/2014/main" val="10001"/>
                  </a:ext>
                </a:extLst>
              </a:tr>
              <a:tr h="396200">
                <a:tc>
                  <a:txBody>
                    <a:bodyPr/>
                    <a:lstStyle/>
                    <a:p>
                      <a:pPr marL="0" lvl="0" indent="0" algn="l" rtl="0">
                        <a:spcBef>
                          <a:spcPts val="0"/>
                        </a:spcBef>
                        <a:spcAft>
                          <a:spcPts val="0"/>
                        </a:spcAft>
                        <a:buNone/>
                      </a:pPr>
                      <a:r>
                        <a:rPr lang="en"/>
                        <a:t>Control</a:t>
                      </a:r>
                      <a:endParaRPr/>
                    </a:p>
                  </a:txBody>
                  <a:tcPr marL="91425" marR="91425" marT="91425" marB="91425"/>
                </a:tc>
                <a:tc>
                  <a:txBody>
                    <a:bodyPr/>
                    <a:lstStyle/>
                    <a:p>
                      <a:pPr marL="0" lvl="0" indent="0" algn="l" rtl="0">
                        <a:spcBef>
                          <a:spcPts val="0"/>
                        </a:spcBef>
                        <a:spcAft>
                          <a:spcPts val="0"/>
                        </a:spcAft>
                        <a:buNone/>
                      </a:pPr>
                      <a:r>
                        <a:rPr lang="en"/>
                        <a:t>98</a:t>
                      </a:r>
                      <a:endParaRPr/>
                    </a:p>
                  </a:txBody>
                  <a:tcPr marL="91425" marR="91425" marT="91425" marB="91425"/>
                </a:tc>
                <a:tc>
                  <a:txBody>
                    <a:bodyPr/>
                    <a:lstStyle/>
                    <a:p>
                      <a:pPr marL="0" lvl="0" indent="0" algn="l" rtl="0">
                        <a:spcBef>
                          <a:spcPts val="0"/>
                        </a:spcBef>
                        <a:spcAft>
                          <a:spcPts val="0"/>
                        </a:spcAft>
                        <a:buNone/>
                      </a:pPr>
                      <a:r>
                        <a:rPr lang="en"/>
                        <a:t>92</a:t>
                      </a:r>
                      <a:endParaRPr/>
                    </a:p>
                  </a:txBody>
                  <a:tcPr marL="91425" marR="91425" marT="91425" marB="91425"/>
                </a:tc>
                <a:tc>
                  <a:txBody>
                    <a:bodyPr/>
                    <a:lstStyle/>
                    <a:p>
                      <a:pPr marL="0" lvl="0" indent="0" algn="l" rtl="0">
                        <a:spcBef>
                          <a:spcPts val="0"/>
                        </a:spcBef>
                        <a:spcAft>
                          <a:spcPts val="0"/>
                        </a:spcAft>
                        <a:buNone/>
                      </a:pPr>
                      <a:r>
                        <a:rPr lang="en"/>
                        <a:t>567</a:t>
                      </a:r>
                      <a:endParaRPr/>
                    </a:p>
                  </a:txBody>
                  <a:tcPr marL="91425" marR="91425" marT="91425" marB="91425"/>
                </a:tc>
                <a:tc>
                  <a:txBody>
                    <a:bodyPr/>
                    <a:lstStyle/>
                    <a:p>
                      <a:pPr marL="0" lvl="0" indent="0" algn="l" rtl="0">
                        <a:spcBef>
                          <a:spcPts val="0"/>
                        </a:spcBef>
                        <a:spcAft>
                          <a:spcPts val="0"/>
                        </a:spcAft>
                        <a:buNone/>
                      </a:pPr>
                      <a:r>
                        <a:rPr lang="en"/>
                        <a:t>338</a:t>
                      </a:r>
                      <a:endParaRPr/>
                    </a:p>
                  </a:txBody>
                  <a:tcPr marL="91425" marR="91425" marT="91425" marB="91425"/>
                </a:tc>
                <a:tc>
                  <a:txBody>
                    <a:bodyPr/>
                    <a:lstStyle/>
                    <a:p>
                      <a:pPr marL="0" lvl="0" indent="0" algn="l" rtl="0">
                        <a:spcBef>
                          <a:spcPts val="0"/>
                        </a:spcBef>
                        <a:spcAft>
                          <a:spcPts val="0"/>
                        </a:spcAft>
                        <a:buNone/>
                      </a:pPr>
                      <a:r>
                        <a:rPr lang="en"/>
                        <a:t>89</a:t>
                      </a:r>
                      <a:endParaRPr/>
                    </a:p>
                  </a:txBody>
                  <a:tcPr marL="91425" marR="91425" marT="91425" marB="91425"/>
                </a:tc>
                <a:tc>
                  <a:txBody>
                    <a:bodyPr/>
                    <a:lstStyle/>
                    <a:p>
                      <a:pPr marL="0" lvl="0" indent="0" algn="l" rtl="0">
                        <a:spcBef>
                          <a:spcPts val="0"/>
                        </a:spcBef>
                        <a:spcAft>
                          <a:spcPts val="0"/>
                        </a:spcAft>
                        <a:buNone/>
                      </a:pPr>
                      <a:r>
                        <a:rPr lang="en"/>
                        <a:t>388</a:t>
                      </a: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Data (cont.)</a:t>
            </a:r>
            <a:endParaRPr/>
          </a:p>
        </p:txBody>
      </p:sp>
      <p:pic>
        <p:nvPicPr>
          <p:cNvPr id="161" name="Google Shape;161;p26" title="Points scored"/>
          <p:cNvPicPr preferRelativeResize="0"/>
          <p:nvPr/>
        </p:nvPicPr>
        <p:blipFill rotWithShape="1">
          <a:blip r:embed="rId3">
            <a:alphaModFix/>
          </a:blip>
          <a:srcRect/>
          <a:stretch/>
        </p:blipFill>
        <p:spPr>
          <a:xfrm>
            <a:off x="459525" y="1541813"/>
            <a:ext cx="3789951" cy="2343449"/>
          </a:xfrm>
          <a:prstGeom prst="rect">
            <a:avLst/>
          </a:prstGeom>
          <a:noFill/>
          <a:ln>
            <a:noFill/>
          </a:ln>
        </p:spPr>
      </p:pic>
      <p:pic>
        <p:nvPicPr>
          <p:cNvPr id="162" name="Google Shape;162;p26" title="Points scored"/>
          <p:cNvPicPr preferRelativeResize="0"/>
          <p:nvPr/>
        </p:nvPicPr>
        <p:blipFill>
          <a:blip r:embed="rId4">
            <a:alphaModFix/>
          </a:blip>
          <a:stretch>
            <a:fillRect/>
          </a:stretch>
        </p:blipFill>
        <p:spPr>
          <a:xfrm>
            <a:off x="4778425" y="1541802"/>
            <a:ext cx="3789951" cy="234346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7"/>
          <p:cNvSpPr txBox="1">
            <a:spLocks noGrp="1"/>
          </p:cNvSpPr>
          <p:nvPr>
            <p:ph type="title"/>
          </p:nvPr>
        </p:nvSpPr>
        <p:spPr>
          <a:xfrm>
            <a:off x="311700" y="2154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Discussion</a:t>
            </a:r>
            <a:endParaRPr/>
          </a:p>
        </p:txBody>
      </p:sp>
      <p:sp>
        <p:nvSpPr>
          <p:cNvPr id="168" name="Google Shape;168;p27"/>
          <p:cNvSpPr txBox="1">
            <a:spLocks noGrp="1"/>
          </p:cNvSpPr>
          <p:nvPr>
            <p:ph type="body" idx="1"/>
          </p:nvPr>
        </p:nvSpPr>
        <p:spPr>
          <a:xfrm>
            <a:off x="311700" y="979425"/>
            <a:ext cx="8520600" cy="3589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The payload reached an altitude of slight excess of 100,000 feet for the Fall launch and for the Spring launch. In addition, the temperature, pressure, humidity, and altitude was successfully measured and recorded.</a:t>
            </a:r>
            <a:endParaRPr/>
          </a:p>
          <a:p>
            <a:pPr marL="0" lvl="0" indent="0" algn="l" rtl="0">
              <a:spcBef>
                <a:spcPts val="1200"/>
              </a:spcBef>
              <a:spcAft>
                <a:spcPts val="0"/>
              </a:spcAft>
              <a:buNone/>
            </a:pPr>
            <a:r>
              <a:rPr lang="en"/>
              <a:t>In the Fall semester, cysts  and infants were sent into the upper atmosphere where video footage captured the “boiling” of the water within the cuvettes due to the large drop in atmospheric pressure starting at approximately 50,000 feet.  </a:t>
            </a:r>
            <a:endParaRPr/>
          </a:p>
          <a:p>
            <a:pPr marL="0" lvl="0" indent="0" algn="l" rtl="0">
              <a:spcBef>
                <a:spcPts val="1200"/>
              </a:spcBef>
              <a:spcAft>
                <a:spcPts val="1200"/>
              </a:spcAft>
              <a:buNone/>
            </a:pPr>
            <a:r>
              <a:rPr lang="en"/>
              <a:t>In the Spring semester, the Adults and Infants were studied and it was found that the DO and pH data that was recorded showed a significant difference between the control group and the specimens that were in flight to the upper atmosphere.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8"/>
          <p:cNvSpPr txBox="1">
            <a:spLocks noGrp="1"/>
          </p:cNvSpPr>
          <p:nvPr>
            <p:ph type="title"/>
          </p:nvPr>
        </p:nvSpPr>
        <p:spPr>
          <a:xfrm>
            <a:off x="254550" y="2164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Conclusions</a:t>
            </a:r>
            <a:endParaRPr/>
          </a:p>
        </p:txBody>
      </p:sp>
      <p:sp>
        <p:nvSpPr>
          <p:cNvPr id="174" name="Google Shape;174;p28"/>
          <p:cNvSpPr txBox="1">
            <a:spLocks noGrp="1"/>
          </p:cNvSpPr>
          <p:nvPr>
            <p:ph type="body" idx="1"/>
          </p:nvPr>
        </p:nvSpPr>
        <p:spPr>
          <a:xfrm>
            <a:off x="311700" y="789125"/>
            <a:ext cx="8520600" cy="37575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
              <a:t>What does all this data indicate about the viability of sustaining life on other planets that do not have conditions similar to the Earth?</a:t>
            </a:r>
            <a:endParaRPr/>
          </a:p>
          <a:p>
            <a:pPr marL="0" lvl="0" indent="0" algn="l" rtl="0">
              <a:spcBef>
                <a:spcPts val="1200"/>
              </a:spcBef>
              <a:spcAft>
                <a:spcPts val="1200"/>
              </a:spcAft>
              <a:buNone/>
            </a:pPr>
            <a:r>
              <a:rPr lang="en"/>
              <a:t>Under different conditions and at different locations in the solar system, we will need different types of technology to maintain our survival as humans. Planets have different pressure, temperature, and humidity levels. Although crustaceans have tough bodies, many could not survive the journey up into our atmosphere due to the extreme conditions on our planet, and those who did weren't able to survive the aftereffects. We should use this information if we ever want to visit another plant because the higher we go up the colder it gets, so we need to make sure we are well insulated to keep our body temperatures up. All other variables, including crustaceans' respiration, decreased significantly as altitude increases which shows a significant temperature drop and change of pressure. Their infant form seems to be far more durable but further research is needed.</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Acknowledgements: </a:t>
            </a:r>
            <a:endParaRPr/>
          </a:p>
        </p:txBody>
      </p:sp>
      <p:sp>
        <p:nvSpPr>
          <p:cNvPr id="180" name="Google Shape;180;p2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90000"/>
              </a:lnSpc>
              <a:spcBef>
                <a:spcPts val="0"/>
              </a:spcBef>
              <a:spcAft>
                <a:spcPts val="0"/>
              </a:spcAft>
              <a:buSzPts val="1800"/>
              <a:buNone/>
            </a:pPr>
            <a:br>
              <a:rPr lang="en" sz="1900" b="1">
                <a:solidFill>
                  <a:srgbClr val="408E93"/>
                </a:solidFill>
              </a:rPr>
            </a:br>
            <a:r>
              <a:rPr lang="en" sz="1900">
                <a:solidFill>
                  <a:schemeClr val="dk1"/>
                </a:solidFill>
              </a:rPr>
              <a:t>Arizona Space Grant Consortium</a:t>
            </a:r>
            <a:br>
              <a:rPr lang="en" sz="1900">
                <a:solidFill>
                  <a:schemeClr val="dk1"/>
                </a:solidFill>
              </a:rPr>
            </a:br>
            <a:r>
              <a:rPr lang="en" sz="1900">
                <a:solidFill>
                  <a:schemeClr val="dk1"/>
                </a:solidFill>
              </a:rPr>
              <a:t>Arizona Near Space Research</a:t>
            </a:r>
            <a:br>
              <a:rPr lang="en" sz="1900">
                <a:solidFill>
                  <a:schemeClr val="dk1"/>
                </a:solidFill>
              </a:rPr>
            </a:br>
            <a:r>
              <a:rPr lang="en" sz="1900">
                <a:solidFill>
                  <a:schemeClr val="dk1"/>
                </a:solidFill>
              </a:rPr>
              <a:t>NASA</a:t>
            </a:r>
            <a:endParaRPr sz="1900">
              <a:solidFill>
                <a:schemeClr val="dk1"/>
              </a:solidFill>
            </a:endParaRPr>
          </a:p>
          <a:p>
            <a:pPr marL="0" lvl="0" indent="0" algn="l" rtl="0">
              <a:lnSpc>
                <a:spcPct val="90000"/>
              </a:lnSpc>
              <a:spcBef>
                <a:spcPts val="0"/>
              </a:spcBef>
              <a:spcAft>
                <a:spcPts val="0"/>
              </a:spcAft>
              <a:buSzPts val="1800"/>
              <a:buNone/>
            </a:pPr>
            <a:endParaRPr sz="1900">
              <a:solidFill>
                <a:schemeClr val="dk1"/>
              </a:solidFill>
            </a:endParaRPr>
          </a:p>
          <a:p>
            <a:pPr marL="0" lvl="0" indent="0" algn="l" rtl="0">
              <a:lnSpc>
                <a:spcPct val="90000"/>
              </a:lnSpc>
              <a:spcBef>
                <a:spcPts val="0"/>
              </a:spcBef>
              <a:spcAft>
                <a:spcPts val="0"/>
              </a:spcAft>
              <a:buClr>
                <a:srgbClr val="408E93"/>
              </a:buClr>
              <a:buSzPts val="3200"/>
              <a:buFont typeface="Space Mono"/>
              <a:buNone/>
            </a:pPr>
            <a:r>
              <a:rPr lang="en" sz="1900">
                <a:solidFill>
                  <a:schemeClr val="dk1"/>
                </a:solidFill>
              </a:rPr>
              <a:t>Mentors:   </a:t>
            </a:r>
            <a:endParaRPr sz="1900">
              <a:solidFill>
                <a:schemeClr val="dk1"/>
              </a:solidFill>
            </a:endParaRPr>
          </a:p>
          <a:p>
            <a:pPr marL="0" lvl="0" indent="0" algn="l" rtl="0">
              <a:lnSpc>
                <a:spcPct val="90000"/>
              </a:lnSpc>
              <a:spcBef>
                <a:spcPts val="0"/>
              </a:spcBef>
              <a:spcAft>
                <a:spcPts val="0"/>
              </a:spcAft>
              <a:buClr>
                <a:srgbClr val="408E93"/>
              </a:buClr>
              <a:buSzPts val="3200"/>
              <a:buFont typeface="Space Mono"/>
              <a:buNone/>
            </a:pPr>
            <a:r>
              <a:rPr lang="en" sz="1900">
                <a:solidFill>
                  <a:schemeClr val="dk1"/>
                </a:solidFill>
              </a:rPr>
              <a:t>	AnnMarie Condes </a:t>
            </a:r>
            <a:br>
              <a:rPr lang="en" sz="1900">
                <a:solidFill>
                  <a:schemeClr val="dk1"/>
                </a:solidFill>
              </a:rPr>
            </a:br>
            <a:r>
              <a:rPr lang="en" sz="1900">
                <a:solidFill>
                  <a:schemeClr val="dk1"/>
                </a:solidFill>
              </a:rPr>
              <a:t>       Ross Waldrip</a:t>
            </a:r>
            <a:endParaRPr sz="1900">
              <a:solidFill>
                <a:schemeClr val="dk1"/>
              </a:solidFill>
            </a:endParaRPr>
          </a:p>
          <a:p>
            <a:pPr marL="0" lvl="0" indent="0" algn="l" rtl="0">
              <a:lnSpc>
                <a:spcPct val="90000"/>
              </a:lnSpc>
              <a:spcBef>
                <a:spcPts val="0"/>
              </a:spcBef>
              <a:spcAft>
                <a:spcPts val="0"/>
              </a:spcAft>
              <a:buClr>
                <a:srgbClr val="408E93"/>
              </a:buClr>
              <a:buSzPts val="3200"/>
              <a:buFont typeface="Space Mono"/>
              <a:buNone/>
            </a:pPr>
            <a:r>
              <a:rPr lang="en" sz="1900">
                <a:solidFill>
                  <a:schemeClr val="dk1"/>
                </a:solidFill>
              </a:rPr>
              <a:t>	</a:t>
            </a:r>
            <a:endParaRPr sz="1900">
              <a:solidFill>
                <a:schemeClr val="dk1"/>
              </a:solidFill>
            </a:endParaRPr>
          </a:p>
        </p:txBody>
      </p:sp>
      <p:pic>
        <p:nvPicPr>
          <p:cNvPr id="181" name="Google Shape;181;p29"/>
          <p:cNvPicPr preferRelativeResize="0"/>
          <p:nvPr/>
        </p:nvPicPr>
        <p:blipFill rotWithShape="1">
          <a:blip r:embed="rId3">
            <a:alphaModFix/>
          </a:blip>
          <a:srcRect t="19575"/>
          <a:stretch/>
        </p:blipFill>
        <p:spPr>
          <a:xfrm>
            <a:off x="6875150" y="3818650"/>
            <a:ext cx="1957150" cy="1124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Abstract</a:t>
            </a:r>
            <a:endParaRPr/>
          </a:p>
        </p:txBody>
      </p:sp>
      <p:sp>
        <p:nvSpPr>
          <p:cNvPr id="61" name="Google Shape;61;p14"/>
          <p:cNvSpPr txBox="1">
            <a:spLocks noGrp="1"/>
          </p:cNvSpPr>
          <p:nvPr>
            <p:ph type="body" idx="1"/>
          </p:nvPr>
        </p:nvSpPr>
        <p:spPr>
          <a:xfrm>
            <a:off x="311700" y="1152475"/>
            <a:ext cx="8520600" cy="38016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1200"/>
              </a:spcAft>
              <a:buNone/>
            </a:pPr>
            <a:r>
              <a:rPr lang="en"/>
              <a:t>The upper atmosphere is an inhospitable environment. The altitude in the upper atmosphere can reach up to 100 km, and the pressure can be as low as 10^-11 atm and temperature as low as -100°C, making it extremely difficult for any living organism to survive. This study looks at a very tiny crustacean of the order Anostraca indicating their ability to adapt to these harsh conditions.The question that arises is how do crustaceans survive in such conditions? This multiple semester experiment has studied the viability of both young, adult, and cyst forms of this crustacean in the extreme conditions of the upper atmosphere. Their survival in the upper atmosphere also provides valuable insight into the possibility of life on other planets, which was once considered impossible. Research on crustaceans is ongoing, and it is hoped that further results will shed more light on the possibility of life in hostile environments.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Objectives</a:t>
            </a:r>
            <a:endParaRPr/>
          </a:p>
        </p:txBody>
      </p:sp>
      <p:sp>
        <p:nvSpPr>
          <p:cNvPr id="67" name="Google Shape;67;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a:p>
            <a:pPr marL="914400" lvl="0" indent="-342900" algn="l" rtl="0">
              <a:lnSpc>
                <a:spcPct val="100000"/>
              </a:lnSpc>
              <a:spcBef>
                <a:spcPts val="0"/>
              </a:spcBef>
              <a:spcAft>
                <a:spcPts val="0"/>
              </a:spcAft>
              <a:buSzPts val="1800"/>
              <a:buChar char="●"/>
            </a:pPr>
            <a:r>
              <a:rPr lang="en"/>
              <a:t>Record data for small crustaceans of the order Anostraca as Adult and Infant stages of development for their viability after being exposed to extreme conditions.   Compare this with data collected as cysts.</a:t>
            </a:r>
            <a:endParaRPr/>
          </a:p>
          <a:p>
            <a:pPr marL="914400" lvl="0" indent="-342900" algn="l" rtl="0">
              <a:lnSpc>
                <a:spcPct val="100000"/>
              </a:lnSpc>
              <a:spcBef>
                <a:spcPts val="0"/>
              </a:spcBef>
              <a:spcAft>
                <a:spcPts val="0"/>
              </a:spcAft>
              <a:buSzPts val="1800"/>
              <a:buChar char="●"/>
            </a:pPr>
            <a:r>
              <a:rPr lang="en"/>
              <a:t>Determine the effect of the harsh environmental conditions by measuring pH and dissolved oxygen levels.</a:t>
            </a:r>
            <a:endParaRPr/>
          </a:p>
          <a:p>
            <a:pPr marL="914400" lvl="0" indent="-342900" algn="l" rtl="0">
              <a:lnSpc>
                <a:spcPct val="100000"/>
              </a:lnSpc>
              <a:spcBef>
                <a:spcPts val="0"/>
              </a:spcBef>
              <a:spcAft>
                <a:spcPts val="0"/>
              </a:spcAft>
              <a:buSzPts val="1800"/>
              <a:buChar char="●"/>
            </a:pPr>
            <a:r>
              <a:rPr lang="en"/>
              <a:t>Record internal video of the events of the crustaceans.</a:t>
            </a:r>
            <a:endParaRPr/>
          </a:p>
          <a:p>
            <a:pPr marL="914400" lvl="0" indent="-342900" algn="l" rtl="0">
              <a:lnSpc>
                <a:spcPct val="100000"/>
              </a:lnSpc>
              <a:spcBef>
                <a:spcPts val="0"/>
              </a:spcBef>
              <a:spcAft>
                <a:spcPts val="0"/>
              </a:spcAft>
              <a:buSzPts val="1800"/>
              <a:buChar char="●"/>
            </a:pPr>
            <a:r>
              <a:rPr lang="en"/>
              <a:t>Determine whether Artemia can survive in extreme, other worldly conditions as cysts, infants, and adults.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311700" y="27940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Payload Design</a:t>
            </a:r>
            <a:endParaRPr/>
          </a:p>
        </p:txBody>
      </p:sp>
      <p:sp>
        <p:nvSpPr>
          <p:cNvPr id="73" name="Google Shape;73;p16"/>
          <p:cNvSpPr txBox="1">
            <a:spLocks noGrp="1"/>
          </p:cNvSpPr>
          <p:nvPr>
            <p:ph type="body" idx="1"/>
          </p:nvPr>
        </p:nvSpPr>
        <p:spPr>
          <a:xfrm>
            <a:off x="311700" y="863550"/>
            <a:ext cx="3354600" cy="3831900"/>
          </a:xfrm>
          <a:prstGeom prst="rect">
            <a:avLst/>
          </a:prstGeom>
          <a:noFill/>
          <a:ln>
            <a:noFill/>
          </a:ln>
        </p:spPr>
        <p:txBody>
          <a:bodyPr spcFirstLastPara="1" wrap="square" lIns="91425" tIns="91425" rIns="91425" bIns="91425" anchor="t" anchorCtr="0">
            <a:normAutofit fontScale="70000" lnSpcReduction="10000"/>
          </a:bodyPr>
          <a:lstStyle/>
          <a:p>
            <a:pPr marL="0" lvl="0" indent="0" algn="l" rtl="0">
              <a:lnSpc>
                <a:spcPct val="115000"/>
              </a:lnSpc>
              <a:spcBef>
                <a:spcPts val="0"/>
              </a:spcBef>
              <a:spcAft>
                <a:spcPts val="0"/>
              </a:spcAft>
              <a:buSzPct val="103052"/>
              <a:buNone/>
            </a:pPr>
            <a:r>
              <a:rPr lang="en" sz="1746"/>
              <a:t>The payload design is a pyramid with different components to make the assembly easier on the day of the launch. There are two major components inside the payload.  One is the tray where the arduino, sensors, battery, power switch.  In addition wiring leads from this tray to different tray where the biological experiment is located.  This experimental tray holds the cuvettes with the Adult and Infant crustaceans, bright white LEDs and a camera to view the inside of this portion of the payload.   Everything was designed and measured to the specifications of what is need to keep everything safe and secure during its voyage up and down. </a:t>
            </a:r>
            <a:endParaRPr sz="1746"/>
          </a:p>
          <a:p>
            <a:pPr marL="0" lvl="0" indent="0" algn="l" rtl="0">
              <a:lnSpc>
                <a:spcPct val="115000"/>
              </a:lnSpc>
              <a:spcBef>
                <a:spcPts val="1200"/>
              </a:spcBef>
              <a:spcAft>
                <a:spcPts val="0"/>
              </a:spcAft>
              <a:buClr>
                <a:schemeClr val="dk1"/>
              </a:buClr>
              <a:buSzPct val="73333"/>
              <a:buFont typeface="Arial"/>
              <a:buNone/>
            </a:pPr>
            <a:endParaRPr sz="1500"/>
          </a:p>
          <a:p>
            <a:pPr marL="0" lvl="0" indent="0" algn="l" rtl="0">
              <a:lnSpc>
                <a:spcPct val="115000"/>
              </a:lnSpc>
              <a:spcBef>
                <a:spcPts val="1200"/>
              </a:spcBef>
              <a:spcAft>
                <a:spcPts val="0"/>
              </a:spcAft>
              <a:buSzPct val="120000"/>
              <a:buNone/>
            </a:pPr>
            <a:endParaRPr sz="1500"/>
          </a:p>
        </p:txBody>
      </p:sp>
      <p:pic>
        <p:nvPicPr>
          <p:cNvPr id="74" name="Google Shape;74;p16"/>
          <p:cNvPicPr preferRelativeResize="0"/>
          <p:nvPr/>
        </p:nvPicPr>
        <p:blipFill>
          <a:blip r:embed="rId3">
            <a:alphaModFix/>
          </a:blip>
          <a:stretch>
            <a:fillRect/>
          </a:stretch>
        </p:blipFill>
        <p:spPr>
          <a:xfrm>
            <a:off x="4119675" y="279400"/>
            <a:ext cx="1985603" cy="1397975"/>
          </a:xfrm>
          <a:prstGeom prst="rect">
            <a:avLst/>
          </a:prstGeom>
          <a:noFill/>
          <a:ln>
            <a:noFill/>
          </a:ln>
        </p:spPr>
      </p:pic>
      <p:pic>
        <p:nvPicPr>
          <p:cNvPr id="75" name="Google Shape;75;p16"/>
          <p:cNvPicPr preferRelativeResize="0"/>
          <p:nvPr/>
        </p:nvPicPr>
        <p:blipFill>
          <a:blip r:embed="rId4">
            <a:alphaModFix/>
          </a:blip>
          <a:stretch>
            <a:fillRect/>
          </a:stretch>
        </p:blipFill>
        <p:spPr>
          <a:xfrm>
            <a:off x="6372500" y="2477025"/>
            <a:ext cx="2383373" cy="1756025"/>
          </a:xfrm>
          <a:prstGeom prst="rect">
            <a:avLst/>
          </a:prstGeom>
          <a:noFill/>
          <a:ln>
            <a:noFill/>
          </a:ln>
        </p:spPr>
      </p:pic>
      <p:pic>
        <p:nvPicPr>
          <p:cNvPr id="76" name="Google Shape;76;p16"/>
          <p:cNvPicPr preferRelativeResize="0"/>
          <p:nvPr/>
        </p:nvPicPr>
        <p:blipFill>
          <a:blip r:embed="rId5">
            <a:alphaModFix/>
          </a:blip>
          <a:stretch>
            <a:fillRect/>
          </a:stretch>
        </p:blipFill>
        <p:spPr>
          <a:xfrm>
            <a:off x="4089137" y="2477025"/>
            <a:ext cx="2046700" cy="1756024"/>
          </a:xfrm>
          <a:prstGeom prst="rect">
            <a:avLst/>
          </a:prstGeom>
          <a:noFill/>
          <a:ln>
            <a:noFill/>
          </a:ln>
        </p:spPr>
      </p:pic>
      <p:pic>
        <p:nvPicPr>
          <p:cNvPr id="77" name="Google Shape;77;p16"/>
          <p:cNvPicPr preferRelativeResize="0"/>
          <p:nvPr/>
        </p:nvPicPr>
        <p:blipFill>
          <a:blip r:embed="rId6">
            <a:alphaModFix/>
          </a:blip>
          <a:stretch>
            <a:fillRect/>
          </a:stretch>
        </p:blipFill>
        <p:spPr>
          <a:xfrm>
            <a:off x="6627475" y="157826"/>
            <a:ext cx="1873414" cy="1641125"/>
          </a:xfrm>
          <a:prstGeom prst="rect">
            <a:avLst/>
          </a:prstGeom>
          <a:noFill/>
          <a:ln>
            <a:noFill/>
          </a:ln>
        </p:spPr>
      </p:pic>
      <p:sp>
        <p:nvSpPr>
          <p:cNvPr id="78" name="Google Shape;78;p16"/>
          <p:cNvSpPr txBox="1"/>
          <p:nvPr/>
        </p:nvSpPr>
        <p:spPr>
          <a:xfrm>
            <a:off x="4224300" y="1586825"/>
            <a:ext cx="1660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Top section.  Contains camera</a:t>
            </a:r>
            <a:endParaRPr/>
          </a:p>
        </p:txBody>
      </p:sp>
      <p:sp>
        <p:nvSpPr>
          <p:cNvPr id="79" name="Google Shape;79;p16"/>
          <p:cNvSpPr txBox="1"/>
          <p:nvPr/>
        </p:nvSpPr>
        <p:spPr>
          <a:xfrm>
            <a:off x="4456100" y="4170225"/>
            <a:ext cx="1916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Bottom section.</a:t>
            </a:r>
            <a:endParaRPr/>
          </a:p>
        </p:txBody>
      </p:sp>
      <p:sp>
        <p:nvSpPr>
          <p:cNvPr id="80" name="Google Shape;80;p16"/>
          <p:cNvSpPr txBox="1"/>
          <p:nvPr/>
        </p:nvSpPr>
        <p:spPr>
          <a:xfrm>
            <a:off x="6733938" y="1733875"/>
            <a:ext cx="1660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Experiment Tray</a:t>
            </a:r>
            <a:endParaRPr/>
          </a:p>
        </p:txBody>
      </p:sp>
      <p:sp>
        <p:nvSpPr>
          <p:cNvPr id="81" name="Google Shape;81;p16"/>
          <p:cNvSpPr txBox="1"/>
          <p:nvPr/>
        </p:nvSpPr>
        <p:spPr>
          <a:xfrm>
            <a:off x="6888900" y="4114475"/>
            <a:ext cx="1660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Electronics tray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Experiment Tray Design</a:t>
            </a:r>
            <a:endParaRPr/>
          </a:p>
        </p:txBody>
      </p:sp>
      <p:sp>
        <p:nvSpPr>
          <p:cNvPr id="87" name="Google Shape;87;p17"/>
          <p:cNvSpPr txBox="1">
            <a:spLocks noGrp="1"/>
          </p:cNvSpPr>
          <p:nvPr>
            <p:ph type="body" idx="1"/>
          </p:nvPr>
        </p:nvSpPr>
        <p:spPr>
          <a:xfrm>
            <a:off x="311700" y="1017725"/>
            <a:ext cx="53853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a:t>The cuvette holder is 3D printed out of translucent PLA and is secured to the shelf of the payload using zip ties. The holder is constructed to hold 12 cuvettes and a GoPro Hero session so we will have footage of the internal events during flight. Parts of the walls have been hollowed out to let a light strip fit to have visibility for the camera. </a:t>
            </a:r>
            <a:endParaRPr/>
          </a:p>
        </p:txBody>
      </p:sp>
      <p:pic>
        <p:nvPicPr>
          <p:cNvPr id="88" name="Google Shape;88;p17"/>
          <p:cNvPicPr preferRelativeResize="0"/>
          <p:nvPr/>
        </p:nvPicPr>
        <p:blipFill rotWithShape="1">
          <a:blip r:embed="rId3">
            <a:alphaModFix/>
          </a:blip>
          <a:srcRect/>
          <a:stretch/>
        </p:blipFill>
        <p:spPr>
          <a:xfrm>
            <a:off x="6875150" y="3477625"/>
            <a:ext cx="1957150" cy="1397975"/>
          </a:xfrm>
          <a:prstGeom prst="rect">
            <a:avLst/>
          </a:prstGeom>
          <a:noFill/>
          <a:ln>
            <a:noFill/>
          </a:ln>
        </p:spPr>
      </p:pic>
      <p:pic>
        <p:nvPicPr>
          <p:cNvPr id="89" name="Google Shape;89;p17"/>
          <p:cNvPicPr preferRelativeResize="0"/>
          <p:nvPr/>
        </p:nvPicPr>
        <p:blipFill>
          <a:blip r:embed="rId4">
            <a:alphaModFix/>
          </a:blip>
          <a:stretch>
            <a:fillRect/>
          </a:stretch>
        </p:blipFill>
        <p:spPr>
          <a:xfrm rot="-5400000">
            <a:off x="6712800" y="280400"/>
            <a:ext cx="1720420" cy="21551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Payload Electronics</a:t>
            </a:r>
            <a:endParaRPr/>
          </a:p>
        </p:txBody>
      </p:sp>
      <p:sp>
        <p:nvSpPr>
          <p:cNvPr id="95" name="Google Shape;95;p18"/>
          <p:cNvSpPr txBox="1">
            <a:spLocks noGrp="1"/>
          </p:cNvSpPr>
          <p:nvPr>
            <p:ph type="body" idx="1"/>
          </p:nvPr>
        </p:nvSpPr>
        <p:spPr>
          <a:xfrm>
            <a:off x="311700" y="1152475"/>
            <a:ext cx="57927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b="1"/>
              <a:t>MPL3115A2 Sensor</a:t>
            </a:r>
            <a:br>
              <a:rPr lang="en"/>
            </a:br>
            <a:r>
              <a:rPr lang="en"/>
              <a:t>	Records Temperature, Altitude, and Barometric </a:t>
            </a:r>
            <a:endParaRPr/>
          </a:p>
          <a:p>
            <a:pPr marL="0" lvl="0" indent="0" algn="l" rtl="0">
              <a:lnSpc>
                <a:spcPct val="115000"/>
              </a:lnSpc>
              <a:spcBef>
                <a:spcPts val="0"/>
              </a:spcBef>
              <a:spcAft>
                <a:spcPts val="0"/>
              </a:spcAft>
              <a:buSzPts val="1800"/>
              <a:buNone/>
            </a:pPr>
            <a:r>
              <a:rPr lang="en"/>
              <a:t>       Pressure</a:t>
            </a:r>
            <a:endParaRPr/>
          </a:p>
          <a:p>
            <a:pPr marL="0" lvl="0" indent="0" algn="l" rtl="0">
              <a:lnSpc>
                <a:spcPct val="115000"/>
              </a:lnSpc>
              <a:spcBef>
                <a:spcPts val="1200"/>
              </a:spcBef>
              <a:spcAft>
                <a:spcPts val="0"/>
              </a:spcAft>
              <a:buSzPts val="1800"/>
              <a:buNone/>
            </a:pPr>
            <a:r>
              <a:rPr lang="en" b="1"/>
              <a:t>Arduino UNO</a:t>
            </a:r>
            <a:br>
              <a:rPr lang="en" b="1"/>
            </a:br>
            <a:r>
              <a:rPr lang="en" b="1"/>
              <a:t>Data Logger</a:t>
            </a:r>
            <a:r>
              <a:rPr lang="en"/>
              <a:t> </a:t>
            </a:r>
            <a:endParaRPr b="1"/>
          </a:p>
          <a:p>
            <a:pPr marL="0" lvl="0" indent="0" algn="l" rtl="0">
              <a:lnSpc>
                <a:spcPct val="115000"/>
              </a:lnSpc>
              <a:spcBef>
                <a:spcPts val="1200"/>
              </a:spcBef>
              <a:spcAft>
                <a:spcPts val="0"/>
              </a:spcAft>
              <a:buSzPts val="1800"/>
              <a:buNone/>
            </a:pPr>
            <a:r>
              <a:rPr lang="en" b="1"/>
              <a:t>GoPro Hero Session</a:t>
            </a:r>
            <a:endParaRPr b="1"/>
          </a:p>
          <a:p>
            <a:pPr marL="0" lvl="0" indent="0" algn="l" rtl="0">
              <a:lnSpc>
                <a:spcPct val="115000"/>
              </a:lnSpc>
              <a:spcBef>
                <a:spcPts val="1200"/>
              </a:spcBef>
              <a:spcAft>
                <a:spcPts val="0"/>
              </a:spcAft>
              <a:buSzPts val="1800"/>
              <a:buNone/>
            </a:pPr>
            <a:r>
              <a:rPr lang="en" b="1"/>
              <a:t>GoPro Hero 07 </a:t>
            </a:r>
            <a:br>
              <a:rPr lang="en" b="1"/>
            </a:br>
            <a:r>
              <a:rPr lang="en" b="1"/>
              <a:t>    </a:t>
            </a:r>
            <a:r>
              <a:rPr lang="en" sz="1400" b="1"/>
              <a:t>(bluetooth enabled/video feed to phone)</a:t>
            </a:r>
            <a:endParaRPr/>
          </a:p>
        </p:txBody>
      </p:sp>
      <p:pic>
        <p:nvPicPr>
          <p:cNvPr id="96" name="Google Shape;96;p18"/>
          <p:cNvPicPr preferRelativeResize="0"/>
          <p:nvPr/>
        </p:nvPicPr>
        <p:blipFill rotWithShape="1">
          <a:blip r:embed="rId3">
            <a:alphaModFix/>
          </a:blip>
          <a:srcRect b="15853"/>
          <a:stretch/>
        </p:blipFill>
        <p:spPr>
          <a:xfrm>
            <a:off x="6104400" y="223175"/>
            <a:ext cx="1897800" cy="2782026"/>
          </a:xfrm>
          <a:prstGeom prst="rect">
            <a:avLst/>
          </a:prstGeom>
          <a:noFill/>
          <a:ln>
            <a:noFill/>
          </a:ln>
        </p:spPr>
      </p:pic>
      <p:pic>
        <p:nvPicPr>
          <p:cNvPr id="97" name="Google Shape;97;p18"/>
          <p:cNvPicPr preferRelativeResize="0"/>
          <p:nvPr/>
        </p:nvPicPr>
        <p:blipFill>
          <a:blip r:embed="rId4">
            <a:alphaModFix/>
          </a:blip>
          <a:stretch>
            <a:fillRect/>
          </a:stretch>
        </p:blipFill>
        <p:spPr>
          <a:xfrm rot="-5400000">
            <a:off x="6014301" y="2377463"/>
            <a:ext cx="2078000" cy="35623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9"/>
          <p:cNvSpPr txBox="1">
            <a:spLocks noGrp="1"/>
          </p:cNvSpPr>
          <p:nvPr>
            <p:ph type="title"/>
          </p:nvPr>
        </p:nvSpPr>
        <p:spPr>
          <a:xfrm>
            <a:off x="1069983" y="360276"/>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Electronics</a:t>
            </a:r>
            <a:endParaRPr/>
          </a:p>
          <a:p>
            <a:pPr marL="0" lvl="0" indent="0" algn="l" rtl="0">
              <a:lnSpc>
                <a:spcPct val="100000"/>
              </a:lnSpc>
              <a:spcBef>
                <a:spcPts val="0"/>
              </a:spcBef>
              <a:spcAft>
                <a:spcPts val="0"/>
              </a:spcAft>
              <a:buSzPct val="111111"/>
              <a:buNone/>
            </a:pPr>
            <a:endParaRPr/>
          </a:p>
        </p:txBody>
      </p:sp>
      <p:pic>
        <p:nvPicPr>
          <p:cNvPr id="103" name="Google Shape;103;p19"/>
          <p:cNvPicPr preferRelativeResize="0"/>
          <p:nvPr/>
        </p:nvPicPr>
        <p:blipFill rotWithShape="1">
          <a:blip r:embed="rId3">
            <a:alphaModFix/>
          </a:blip>
          <a:srcRect/>
          <a:stretch/>
        </p:blipFill>
        <p:spPr>
          <a:xfrm>
            <a:off x="495895" y="3203362"/>
            <a:ext cx="1845080" cy="1309026"/>
          </a:xfrm>
          <a:prstGeom prst="rect">
            <a:avLst/>
          </a:prstGeom>
          <a:noFill/>
          <a:ln>
            <a:noFill/>
          </a:ln>
        </p:spPr>
      </p:pic>
      <p:sp>
        <p:nvSpPr>
          <p:cNvPr id="104" name="Google Shape;104;p19"/>
          <p:cNvSpPr/>
          <p:nvPr/>
        </p:nvSpPr>
        <p:spPr>
          <a:xfrm>
            <a:off x="673717" y="4512367"/>
            <a:ext cx="14895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Arial"/>
                <a:ea typeface="Arial"/>
                <a:cs typeface="Arial"/>
                <a:sym typeface="Arial"/>
              </a:rPr>
              <a:t>GoPro Hero 07 </a:t>
            </a:r>
            <a:endParaRPr sz="1400" b="0" i="0" u="none" strike="noStrike" cap="none">
              <a:solidFill>
                <a:srgbClr val="000000"/>
              </a:solidFill>
              <a:latin typeface="Arial"/>
              <a:ea typeface="Arial"/>
              <a:cs typeface="Arial"/>
              <a:sym typeface="Arial"/>
            </a:endParaRPr>
          </a:p>
        </p:txBody>
      </p:sp>
      <p:sp>
        <p:nvSpPr>
          <p:cNvPr id="105" name="Google Shape;105;p19"/>
          <p:cNvSpPr/>
          <p:nvPr/>
        </p:nvSpPr>
        <p:spPr>
          <a:xfrm>
            <a:off x="454868" y="2772674"/>
            <a:ext cx="1927200" cy="3189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400"/>
              <a:buFont typeface="Arial"/>
              <a:buNone/>
            </a:pPr>
            <a:r>
              <a:rPr lang="en" sz="1400" b="1" i="0" u="none" strike="noStrike" cap="none">
                <a:solidFill>
                  <a:srgbClr val="000000"/>
                </a:solidFill>
                <a:latin typeface="Arial"/>
                <a:ea typeface="Arial"/>
                <a:cs typeface="Arial"/>
                <a:sym typeface="Arial"/>
              </a:rPr>
              <a:t>GoPro Hero Session</a:t>
            </a:r>
            <a:endParaRPr sz="1400" b="0" i="0" u="none" strike="noStrike" cap="none">
              <a:solidFill>
                <a:srgbClr val="000000"/>
              </a:solidFill>
              <a:latin typeface="Arial"/>
              <a:ea typeface="Arial"/>
              <a:cs typeface="Arial"/>
              <a:sym typeface="Arial"/>
            </a:endParaRPr>
          </a:p>
        </p:txBody>
      </p:sp>
      <p:sp>
        <p:nvSpPr>
          <p:cNvPr id="106" name="Google Shape;106;p19"/>
          <p:cNvSpPr/>
          <p:nvPr/>
        </p:nvSpPr>
        <p:spPr>
          <a:xfrm>
            <a:off x="3776725" y="4251300"/>
            <a:ext cx="3551700" cy="8922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400"/>
              <a:buFont typeface="Arial"/>
              <a:buNone/>
            </a:pPr>
            <a:r>
              <a:rPr lang="en" sz="1400" b="1" i="0" u="none" strike="noStrike" cap="none">
                <a:solidFill>
                  <a:srgbClr val="000000"/>
                </a:solidFill>
                <a:latin typeface="Arial"/>
                <a:ea typeface="Arial"/>
                <a:cs typeface="Arial"/>
                <a:sym typeface="Arial"/>
              </a:rPr>
              <a:t>Data logger shield for the Arduino Uno</a:t>
            </a:r>
            <a:endParaRPr sz="1400" b="0" i="0" u="none" strike="noStrike" cap="none">
              <a:solidFill>
                <a:srgbClr val="000000"/>
              </a:solidFill>
              <a:latin typeface="Arial"/>
              <a:ea typeface="Arial"/>
              <a:cs typeface="Arial"/>
              <a:sym typeface="Arial"/>
            </a:endParaRPr>
          </a:p>
        </p:txBody>
      </p:sp>
      <p:pic>
        <p:nvPicPr>
          <p:cNvPr id="107" name="Google Shape;107;p19"/>
          <p:cNvPicPr preferRelativeResize="0"/>
          <p:nvPr/>
        </p:nvPicPr>
        <p:blipFill rotWithShape="1">
          <a:blip r:embed="rId4">
            <a:alphaModFix/>
          </a:blip>
          <a:srcRect/>
          <a:stretch/>
        </p:blipFill>
        <p:spPr>
          <a:xfrm>
            <a:off x="584827" y="1105375"/>
            <a:ext cx="1667300" cy="1667300"/>
          </a:xfrm>
          <a:prstGeom prst="rect">
            <a:avLst/>
          </a:prstGeom>
          <a:noFill/>
          <a:ln>
            <a:noFill/>
          </a:ln>
        </p:spPr>
      </p:pic>
      <p:pic>
        <p:nvPicPr>
          <p:cNvPr id="108" name="Google Shape;108;p19"/>
          <p:cNvPicPr preferRelativeResize="0"/>
          <p:nvPr/>
        </p:nvPicPr>
        <p:blipFill rotWithShape="1">
          <a:blip r:embed="rId5">
            <a:alphaModFix/>
          </a:blip>
          <a:srcRect/>
          <a:stretch/>
        </p:blipFill>
        <p:spPr>
          <a:xfrm>
            <a:off x="3820996" y="1207526"/>
            <a:ext cx="1667299" cy="1251339"/>
          </a:xfrm>
          <a:prstGeom prst="rect">
            <a:avLst/>
          </a:prstGeom>
          <a:noFill/>
          <a:ln>
            <a:noFill/>
          </a:ln>
        </p:spPr>
      </p:pic>
      <p:sp>
        <p:nvSpPr>
          <p:cNvPr id="109" name="Google Shape;109;p19"/>
          <p:cNvSpPr txBox="1"/>
          <p:nvPr/>
        </p:nvSpPr>
        <p:spPr>
          <a:xfrm>
            <a:off x="3830275" y="2458875"/>
            <a:ext cx="3000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400"/>
              <a:buFont typeface="Arial"/>
              <a:buNone/>
            </a:pPr>
            <a:r>
              <a:rPr lang="en" sz="1400" b="1" i="0" u="none" strike="noStrike" cap="none">
                <a:solidFill>
                  <a:schemeClr val="dk1"/>
                </a:solidFill>
                <a:latin typeface="Arial"/>
                <a:ea typeface="Arial"/>
                <a:cs typeface="Arial"/>
                <a:sym typeface="Arial"/>
              </a:rPr>
              <a:t>MPL3115A2 Sensor. </a:t>
            </a:r>
            <a:endParaRPr sz="1400" b="0" i="0" u="none" strike="noStrike" cap="none">
              <a:solidFill>
                <a:srgbClr val="000000"/>
              </a:solidFill>
              <a:latin typeface="Arial"/>
              <a:ea typeface="Arial"/>
              <a:cs typeface="Arial"/>
              <a:sym typeface="Arial"/>
            </a:endParaRPr>
          </a:p>
        </p:txBody>
      </p:sp>
      <p:pic>
        <p:nvPicPr>
          <p:cNvPr id="110" name="Google Shape;110;p19"/>
          <p:cNvPicPr preferRelativeResize="0"/>
          <p:nvPr/>
        </p:nvPicPr>
        <p:blipFill rotWithShape="1">
          <a:blip r:embed="rId6">
            <a:alphaModFix/>
          </a:blip>
          <a:srcRect/>
          <a:stretch/>
        </p:blipFill>
        <p:spPr>
          <a:xfrm>
            <a:off x="6287775" y="1207527"/>
            <a:ext cx="1845075" cy="1383827"/>
          </a:xfrm>
          <a:prstGeom prst="rect">
            <a:avLst/>
          </a:prstGeom>
          <a:noFill/>
          <a:ln>
            <a:noFill/>
          </a:ln>
        </p:spPr>
      </p:pic>
      <p:sp>
        <p:nvSpPr>
          <p:cNvPr id="111" name="Google Shape;111;p19"/>
          <p:cNvSpPr txBox="1"/>
          <p:nvPr/>
        </p:nvSpPr>
        <p:spPr>
          <a:xfrm>
            <a:off x="6530275" y="2458875"/>
            <a:ext cx="3000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400"/>
              <a:buFont typeface="Arial"/>
              <a:buNone/>
            </a:pPr>
            <a:r>
              <a:rPr lang="en" sz="1400" b="1" i="0" u="none" strike="noStrike" cap="none">
                <a:solidFill>
                  <a:schemeClr val="dk1"/>
                </a:solidFill>
                <a:latin typeface="Arial"/>
                <a:ea typeface="Arial"/>
                <a:cs typeface="Arial"/>
                <a:sym typeface="Arial"/>
              </a:rPr>
              <a:t>Arduino Uno</a:t>
            </a:r>
            <a:endParaRPr sz="1400" b="0" i="0" u="none" strike="noStrike" cap="none">
              <a:solidFill>
                <a:srgbClr val="000000"/>
              </a:solidFill>
              <a:latin typeface="Arial"/>
              <a:ea typeface="Arial"/>
              <a:cs typeface="Arial"/>
              <a:sym typeface="Arial"/>
            </a:endParaRPr>
          </a:p>
        </p:txBody>
      </p:sp>
      <p:pic>
        <p:nvPicPr>
          <p:cNvPr id="112" name="Google Shape;112;p19"/>
          <p:cNvPicPr preferRelativeResize="0"/>
          <p:nvPr/>
        </p:nvPicPr>
        <p:blipFill rotWithShape="1">
          <a:blip r:embed="rId7">
            <a:alphaModFix/>
          </a:blip>
          <a:srcRect/>
          <a:stretch/>
        </p:blipFill>
        <p:spPr>
          <a:xfrm>
            <a:off x="3821000" y="2859075"/>
            <a:ext cx="2191825" cy="14639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0"/>
          <p:cNvSpPr txBox="1">
            <a:spLocks noGrp="1"/>
          </p:cNvSpPr>
          <p:nvPr>
            <p:ph type="title"/>
          </p:nvPr>
        </p:nvSpPr>
        <p:spPr>
          <a:xfrm>
            <a:off x="422225" y="4365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Data   </a:t>
            </a:r>
            <a:r>
              <a:rPr lang="en" sz="1022"/>
              <a:t>(note &gt;1000 data points were recorded)</a:t>
            </a:r>
            <a:endParaRPr sz="1022"/>
          </a:p>
        </p:txBody>
      </p:sp>
      <p:pic>
        <p:nvPicPr>
          <p:cNvPr id="118" name="Google Shape;118;p20"/>
          <p:cNvPicPr preferRelativeResize="0"/>
          <p:nvPr/>
        </p:nvPicPr>
        <p:blipFill>
          <a:blip r:embed="rId3">
            <a:alphaModFix/>
          </a:blip>
          <a:stretch>
            <a:fillRect/>
          </a:stretch>
        </p:blipFill>
        <p:spPr>
          <a:xfrm>
            <a:off x="152400" y="1161625"/>
            <a:ext cx="4075025" cy="2767874"/>
          </a:xfrm>
          <a:prstGeom prst="rect">
            <a:avLst/>
          </a:prstGeom>
          <a:noFill/>
          <a:ln>
            <a:noFill/>
          </a:ln>
        </p:spPr>
      </p:pic>
      <p:pic>
        <p:nvPicPr>
          <p:cNvPr id="119" name="Google Shape;119;p20"/>
          <p:cNvPicPr preferRelativeResize="0"/>
          <p:nvPr/>
        </p:nvPicPr>
        <p:blipFill>
          <a:blip r:embed="rId4">
            <a:alphaModFix/>
          </a:blip>
          <a:stretch>
            <a:fillRect/>
          </a:stretch>
        </p:blipFill>
        <p:spPr>
          <a:xfrm>
            <a:off x="4449425" y="1126513"/>
            <a:ext cx="4493401" cy="28904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1"/>
          <p:cNvSpPr txBox="1">
            <a:spLocks noGrp="1"/>
          </p:cNvSpPr>
          <p:nvPr>
            <p:ph type="title"/>
          </p:nvPr>
        </p:nvSpPr>
        <p:spPr>
          <a:xfrm>
            <a:off x="422225" y="4365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Data (cont)   </a:t>
            </a:r>
            <a:r>
              <a:rPr lang="en" sz="1022"/>
              <a:t>(note &gt;1000 data points were recorded)</a:t>
            </a:r>
            <a:endParaRPr sz="1022"/>
          </a:p>
        </p:txBody>
      </p:sp>
      <p:pic>
        <p:nvPicPr>
          <p:cNvPr id="125" name="Google Shape;125;p21"/>
          <p:cNvPicPr preferRelativeResize="0"/>
          <p:nvPr/>
        </p:nvPicPr>
        <p:blipFill>
          <a:blip r:embed="rId3">
            <a:alphaModFix/>
          </a:blip>
          <a:stretch>
            <a:fillRect/>
          </a:stretch>
        </p:blipFill>
        <p:spPr>
          <a:xfrm>
            <a:off x="271425" y="1229488"/>
            <a:ext cx="3929225" cy="2684526"/>
          </a:xfrm>
          <a:prstGeom prst="rect">
            <a:avLst/>
          </a:prstGeom>
          <a:noFill/>
          <a:ln>
            <a:noFill/>
          </a:ln>
        </p:spPr>
      </p:pic>
      <p:pic>
        <p:nvPicPr>
          <p:cNvPr id="126" name="Google Shape;126;p21"/>
          <p:cNvPicPr preferRelativeResize="0"/>
          <p:nvPr/>
        </p:nvPicPr>
        <p:blipFill>
          <a:blip r:embed="rId4">
            <a:alphaModFix/>
          </a:blip>
          <a:stretch>
            <a:fillRect/>
          </a:stretch>
        </p:blipFill>
        <p:spPr>
          <a:xfrm>
            <a:off x="4525375" y="1209063"/>
            <a:ext cx="4534250" cy="272537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1085</Words>
  <Application>Microsoft Office PowerPoint</Application>
  <PresentationFormat>On-screen Show (16:9)</PresentationFormat>
  <Paragraphs>79</Paragraphs>
  <Slides>17</Slides>
  <Notes>17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Space Mono</vt:lpstr>
      <vt:lpstr>Simple Light</vt:lpstr>
      <vt:lpstr>Pima Community College ASCEND </vt:lpstr>
      <vt:lpstr>Abstract</vt:lpstr>
      <vt:lpstr>Objectives</vt:lpstr>
      <vt:lpstr>Payload Design</vt:lpstr>
      <vt:lpstr>Experiment Tray Design</vt:lpstr>
      <vt:lpstr>Payload Electronics</vt:lpstr>
      <vt:lpstr>Electronics </vt:lpstr>
      <vt:lpstr>Data   (note &gt;1000 data points were recorded)</vt:lpstr>
      <vt:lpstr>Data (cont)   (note &gt;1000 data points were recorded)</vt:lpstr>
      <vt:lpstr>Snapshot of exterior video footage</vt:lpstr>
      <vt:lpstr>Artemia Franciscana</vt:lpstr>
      <vt:lpstr>Initial Prep - Crustaceans</vt:lpstr>
      <vt:lpstr>Data</vt:lpstr>
      <vt:lpstr>Data (cont.)</vt:lpstr>
      <vt:lpstr>Discussion</vt:lpstr>
      <vt:lpstr>Conclusions</vt:lpstr>
      <vt:lpstr>Acknowledgements: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Pima Community College ASCEND </dc:title>
  <dc:creator>Michelle A. Coe</dc:creator>
  <cp:lastModifiedBy>Coe, Michelle A - (macoe)</cp:lastModifiedBy>
  <cp:revision>1</cp:revision>
  <dcterms:modified xsi:type="dcterms:W3CDTF">2023-04-14T17:38:21Z</dcterms:modified>
</cp:coreProperties>
</file>